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1" r:id="rId2"/>
    <p:sldId id="263" r:id="rId3"/>
    <p:sldId id="264" r:id="rId4"/>
  </p:sldIdLst>
  <p:sldSz cx="9144000" cy="6858000" type="screen4x3"/>
  <p:notesSz cx="9928225" cy="679767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570" autoAdjust="0"/>
  </p:normalViewPr>
  <p:slideViewPr>
    <p:cSldViewPr>
      <p:cViewPr varScale="1">
        <p:scale>
          <a:sx n="36" d="100"/>
          <a:sy n="36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399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23698" y="0"/>
            <a:ext cx="4302231" cy="3399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7AF66D-FD47-45B5-AA50-903681D17825}" type="datetimeFigureOut">
              <a:rPr lang="nl-NL" smtClean="0"/>
              <a:t>20-4-2018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6456644"/>
            <a:ext cx="4302231" cy="339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23698" y="6456644"/>
            <a:ext cx="4302231" cy="339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D0991-DF24-46DA-B3BC-9F5F8B12D4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0354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623698" y="1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39F3E-5C76-425A-A3BE-D59D77274437}" type="datetimeFigureOut">
              <a:rPr lang="nl-NL" smtClean="0"/>
              <a:pPr/>
              <a:t>20-4-2018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623698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9F9A1-DEC0-4DEA-8761-CD00419B855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3699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23ED-A5BA-418C-AE78-9B9CC3505DCC}" type="datetime1">
              <a:rPr lang="nl-NL" smtClean="0"/>
              <a:pPr/>
              <a:t>20-4-2018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9144-DF23-43E4-BFC9-3361F4438AA2}" type="datetime1">
              <a:rPr lang="nl-NL" smtClean="0"/>
              <a:pPr/>
              <a:t>20-4-2018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335A-035A-47D4-8E35-95C4544DD0C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8E0F-39E6-4397-B1F9-B35E0BB6D587}" type="datetime1">
              <a:rPr lang="nl-NL" smtClean="0"/>
              <a:pPr/>
              <a:t>20-4-2018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335A-035A-47D4-8E35-95C4544DD0C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DAED-C339-41DE-BE3B-306BE8E70918}" type="datetime1">
              <a:rPr lang="nl-NL" smtClean="0"/>
              <a:pPr/>
              <a:t>20-4-2018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335A-035A-47D4-8E35-95C4544DD0C7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7" name="Picture 2" descr="Logo Andreaskerk klein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89240"/>
            <a:ext cx="1498449" cy="126876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EDA62-2A2F-4635-B9BC-10450C2DF494}" type="datetime1">
              <a:rPr lang="nl-NL" smtClean="0"/>
              <a:pPr/>
              <a:t>20-4-2018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335A-035A-47D4-8E35-95C4544DD0C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DD27-8E26-4F8C-AE3F-3EF298354F6E}" type="datetime1">
              <a:rPr lang="nl-NL" smtClean="0"/>
              <a:pPr/>
              <a:t>20-4-2018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335A-035A-47D4-8E35-95C4544DD0C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05C23-60E6-41C6-AC1E-45F992E868DC}" type="datetime1">
              <a:rPr lang="nl-NL" smtClean="0"/>
              <a:pPr/>
              <a:t>20-4-2018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335A-035A-47D4-8E35-95C4544DD0C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628A-8B40-4D1C-A1E5-2B5A45F91FC9}" type="datetime1">
              <a:rPr lang="nl-NL" smtClean="0"/>
              <a:pPr/>
              <a:t>20-4-2018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335A-035A-47D4-8E35-95C4544DD0C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0A453-034C-4FC5-A3B2-15A1160DC6CE}" type="datetime1">
              <a:rPr lang="nl-NL" smtClean="0"/>
              <a:pPr/>
              <a:t>20-4-2018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335A-035A-47D4-8E35-95C4544DD0C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5AA8F-E7B7-4FF7-B6ED-52C000AF43CB}" type="datetime1">
              <a:rPr lang="nl-NL" smtClean="0"/>
              <a:pPr/>
              <a:t>20-4-2018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335A-035A-47D4-8E35-95C4544DD0C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2357-B74B-4262-AC1C-7346BB3CB93E}" type="datetime1">
              <a:rPr lang="nl-NL" smtClean="0"/>
              <a:pPr/>
              <a:t>20-4-2018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335A-035A-47D4-8E35-95C4544DD0C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11F63-3AE7-4573-B2A0-F9AA09B73E73}" type="datetime1">
              <a:rPr lang="nl-NL" smtClean="0"/>
              <a:pPr/>
              <a:t>20-4-2018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1335A-035A-47D4-8E35-95C4544DD0C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Jaarrekening 2017</a:t>
            </a:r>
            <a:br>
              <a:rPr lang="nl-NL" dirty="0"/>
            </a:br>
            <a:r>
              <a:rPr lang="nl-NL" dirty="0"/>
              <a:t>Inkomsten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335A-035A-47D4-8E35-95C4544DD0C7}" type="slidenum">
              <a:rPr lang="nl-NL" smtClean="0"/>
              <a:pPr/>
              <a:t>1</a:t>
            </a:fld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008426"/>
              </p:ext>
            </p:extLst>
          </p:nvPr>
        </p:nvGraphicFramePr>
        <p:xfrm>
          <a:off x="467544" y="1397000"/>
          <a:ext cx="8208912" cy="335746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63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8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93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3719">
                <a:tc>
                  <a:txBody>
                    <a:bodyPr/>
                    <a:lstStyle/>
                    <a:p>
                      <a:endParaRPr lang="nl-NL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u="none" strike="noStrike" dirty="0"/>
                        <a:t> Begroting </a:t>
                      </a:r>
                    </a:p>
                    <a:p>
                      <a:pPr algn="ctr" fontAlgn="b"/>
                      <a:r>
                        <a:rPr lang="nl-NL" sz="2000" b="1" u="none" strike="noStrike" dirty="0"/>
                        <a:t>2017</a:t>
                      </a:r>
                      <a:endParaRPr lang="nl-NL" sz="20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u="none" strike="noStrike" dirty="0"/>
                        <a:t> Rekening </a:t>
                      </a:r>
                    </a:p>
                    <a:p>
                      <a:pPr algn="ctr" fontAlgn="b"/>
                      <a:r>
                        <a:rPr lang="nl-NL" sz="2000" b="1" u="none" strike="noStrike" dirty="0"/>
                        <a:t>2017</a:t>
                      </a:r>
                      <a:endParaRPr lang="nl-NL" sz="20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u="none" strike="noStrike" dirty="0"/>
                        <a:t> Rekening </a:t>
                      </a:r>
                    </a:p>
                    <a:p>
                      <a:pPr algn="ctr" fontAlgn="b"/>
                      <a:r>
                        <a:rPr lang="nl-NL" sz="2000" b="1" u="none" strike="noStrike" dirty="0"/>
                        <a:t>2016</a:t>
                      </a:r>
                      <a:endParaRPr lang="nl-NL" sz="20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185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b="0" i="0" u="none" strike="noStrike" dirty="0">
                          <a:latin typeface="+mj-lt"/>
                        </a:rPr>
                        <a:t>Onroerende zaken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b="0" u="none" strike="noStrike" dirty="0"/>
                        <a:t> €          22.500 </a:t>
                      </a:r>
                      <a:endParaRPr lang="nl-NL" sz="1800" b="0" i="0" u="none" strike="noStrike" dirty="0"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b="1" u="none" strike="noStrike" dirty="0"/>
                        <a:t> €          17.390 </a:t>
                      </a:r>
                      <a:endParaRPr lang="nl-NL" sz="1800" b="1" i="0" u="none" strike="noStrike" dirty="0"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b="0" u="none" strike="noStrike" dirty="0"/>
                        <a:t> €          26.247 </a:t>
                      </a:r>
                      <a:endParaRPr lang="nl-NL" sz="1800" b="0" i="0" u="none" strike="noStrike" dirty="0"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b="0" i="0" u="none" strike="noStrike" dirty="0">
                          <a:latin typeface="+mj-lt"/>
                        </a:rPr>
                        <a:t>Rente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b="0" u="none" strike="noStrike" dirty="0"/>
                        <a:t> €                    0</a:t>
                      </a:r>
                      <a:endParaRPr lang="nl-NL" sz="1800" b="0" i="0" u="none" strike="noStrike" dirty="0"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b="1" u="none" strike="noStrike" dirty="0"/>
                        <a:t> €                  36</a:t>
                      </a:r>
                      <a:endParaRPr lang="nl-NL" sz="1800" b="1" i="0" u="none" strike="noStrike" dirty="0"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b="0" u="none" strike="noStrike" dirty="0"/>
                        <a:t> €                  80</a:t>
                      </a:r>
                      <a:endParaRPr lang="nl-NL" sz="1800" b="0" i="0" u="none" strike="noStrike" dirty="0"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b="0" i="0" u="none" strike="noStrike" dirty="0">
                          <a:latin typeface="+mj-lt"/>
                        </a:rPr>
                        <a:t>Bijdragen levend geld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b="0" u="none" strike="noStrike" dirty="0"/>
                        <a:t> €        338.000</a:t>
                      </a:r>
                      <a:endParaRPr lang="nl-NL" sz="1800" b="0" i="0" u="none" strike="noStrike" dirty="0"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b="1" u="none" strike="noStrike" dirty="0"/>
                        <a:t> €        352.768</a:t>
                      </a:r>
                      <a:endParaRPr lang="nl-NL" sz="1800" b="1" i="0" u="none" strike="noStrike" dirty="0"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b="0" u="none" strike="noStrike" dirty="0"/>
                        <a:t> €        341.094</a:t>
                      </a:r>
                      <a:endParaRPr lang="nl-NL" sz="1800" b="0" i="0" u="none" strike="noStrike" dirty="0"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b="0" i="0" u="none" strike="noStrike" dirty="0">
                          <a:latin typeface="+mj-lt"/>
                        </a:rPr>
                        <a:t>Door te zenden collecten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b="0" u="none" strike="noStrike" dirty="0"/>
                        <a:t> €            6.000</a:t>
                      </a:r>
                      <a:endParaRPr lang="nl-NL" sz="1800" b="0" i="0" u="none" strike="noStrike" dirty="0"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b="1" u="none" strike="noStrike" dirty="0"/>
                        <a:t> €            7.325</a:t>
                      </a:r>
                      <a:endParaRPr lang="nl-NL" sz="1800" b="1" i="0" u="none" strike="noStrike" dirty="0"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b="0" u="none" strike="noStrike" dirty="0"/>
                        <a:t> €             7.452</a:t>
                      </a:r>
                      <a:endParaRPr lang="nl-NL" sz="1800" b="0" i="0" u="none" strike="noStrike" dirty="0"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9405">
                <a:tc>
                  <a:txBody>
                    <a:bodyPr/>
                    <a:lstStyle/>
                    <a:p>
                      <a:pPr algn="r"/>
                      <a:endParaRPr lang="nl-NL" sz="1800" dirty="0"/>
                    </a:p>
                    <a:p>
                      <a:pPr algn="r"/>
                      <a:r>
                        <a:rPr lang="nl-NL" sz="1800" b="1" dirty="0"/>
                        <a:t>Totaal</a:t>
                      </a:r>
                      <a:r>
                        <a:rPr lang="nl-NL" sz="1800" b="1" baseline="0" dirty="0"/>
                        <a:t> baten</a:t>
                      </a:r>
                      <a:endParaRPr lang="nl-NL" sz="1800" b="1" dirty="0">
                        <a:latin typeface="+mj-lt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b="0" u="none" strike="noStrike" dirty="0"/>
                        <a:t> €        366.500 </a:t>
                      </a:r>
                      <a:endParaRPr lang="nl-NL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b="1" u="none" strike="noStrike" dirty="0"/>
                        <a:t> €        377.519 </a:t>
                      </a:r>
                      <a:endParaRPr lang="nl-NL" sz="18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b="0" u="none" strike="noStrike" dirty="0"/>
                        <a:t> €         374.873 </a:t>
                      </a:r>
                      <a:endParaRPr lang="nl-NL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571500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nl-NL" dirty="0"/>
            </a:br>
            <a:r>
              <a:rPr lang="nl-NL" dirty="0"/>
              <a:t>Uitgaven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335A-035A-47D4-8E35-95C4544DD0C7}" type="slidenum">
              <a:rPr lang="nl-NL" smtClean="0"/>
              <a:pPr/>
              <a:t>2</a:t>
            </a:fld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018120"/>
              </p:ext>
            </p:extLst>
          </p:nvPr>
        </p:nvGraphicFramePr>
        <p:xfrm>
          <a:off x="395536" y="692696"/>
          <a:ext cx="8424936" cy="53842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2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8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2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3719">
                <a:tc>
                  <a:txBody>
                    <a:bodyPr/>
                    <a:lstStyle/>
                    <a:p>
                      <a:endParaRPr lang="nl-NL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u="none" strike="noStrike" dirty="0"/>
                        <a:t> Begroting </a:t>
                      </a:r>
                    </a:p>
                    <a:p>
                      <a:pPr algn="ctr" fontAlgn="b"/>
                      <a:r>
                        <a:rPr lang="nl-NL" sz="2000" b="1" u="none" strike="noStrike" dirty="0"/>
                        <a:t>2017</a:t>
                      </a:r>
                      <a:endParaRPr lang="nl-NL" sz="20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u="none" strike="noStrike" dirty="0"/>
                        <a:t> </a:t>
                      </a:r>
                      <a:r>
                        <a:rPr lang="nl-NL" sz="2000" b="1" u="none" strike="noStrike" dirty="0"/>
                        <a:t>Rekening</a:t>
                      </a:r>
                      <a:r>
                        <a:rPr lang="nl-NL" sz="2000" u="none" strike="noStrike" dirty="0"/>
                        <a:t> </a:t>
                      </a:r>
                    </a:p>
                    <a:p>
                      <a:pPr algn="ctr" fontAlgn="b"/>
                      <a:r>
                        <a:rPr lang="nl-NL" sz="2000" b="1" u="none" strike="noStrike" dirty="0"/>
                        <a:t>2017</a:t>
                      </a:r>
                      <a:endParaRPr lang="nl-NL" sz="20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/>
                        <a:t>Rekening </a:t>
                      </a:r>
                    </a:p>
                    <a:p>
                      <a:pPr algn="ctr" fontAlgn="b"/>
                      <a:r>
                        <a:rPr lang="nl-NL" sz="2000" b="1" u="none" strike="noStrike" dirty="0"/>
                        <a:t>2016</a:t>
                      </a:r>
                      <a:endParaRPr lang="nl-NL" sz="20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401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0" i="0" u="none" strike="noStrike" dirty="0">
                          <a:latin typeface="+mj-lt"/>
                        </a:rPr>
                        <a:t>Kerkelijke gebouwen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nl-NL" sz="1800" b="0" i="0" u="none" strike="noStrike" dirty="0">
                          <a:latin typeface="+mj-lt"/>
                        </a:rPr>
                        <a:t> €              17.850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nl-NL" sz="1800" b="1" i="0" u="none" strike="noStrike" dirty="0">
                          <a:latin typeface="+mj-lt"/>
                        </a:rPr>
                        <a:t> €              19.165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nl-NL" sz="1800" b="0" i="0" u="none" strike="noStrike" dirty="0">
                          <a:latin typeface="+mj-lt"/>
                        </a:rPr>
                        <a:t> €              15.427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0" i="0" u="none" strike="noStrike" dirty="0">
                          <a:latin typeface="+mj-lt"/>
                        </a:rPr>
                        <a:t>Overige eigendommen / inventarissen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nl-NL" sz="1800" b="0" i="0" u="none" strike="noStrike" dirty="0">
                          <a:latin typeface="+mj-lt"/>
                        </a:rPr>
                        <a:t> €               </a:t>
                      </a:r>
                      <a:r>
                        <a:rPr lang="nl-NL" sz="1800" b="0" i="0" u="none" strike="noStrike" baseline="0" dirty="0">
                          <a:latin typeface="+mj-lt"/>
                        </a:rPr>
                        <a:t>     500</a:t>
                      </a:r>
                      <a:endParaRPr lang="nl-NL" sz="1800" b="0" i="0" u="none" strike="noStrike" dirty="0"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nl-NL" sz="1800" b="1" i="0" u="none" strike="noStrike" dirty="0">
                          <a:latin typeface="+mj-lt"/>
                        </a:rPr>
                        <a:t> €                </a:t>
                      </a:r>
                      <a:r>
                        <a:rPr lang="nl-NL" sz="1800" b="1" i="0" u="none" strike="noStrike" baseline="0" dirty="0">
                          <a:latin typeface="+mj-lt"/>
                        </a:rPr>
                        <a:t>   944</a:t>
                      </a:r>
                      <a:endParaRPr lang="nl-NL" sz="1800" b="1" i="0" u="none" strike="noStrike" dirty="0"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nl-NL" sz="1800" b="0" i="0" u="none" strike="noStrike" dirty="0">
                          <a:latin typeface="+mj-lt"/>
                        </a:rPr>
                        <a:t> €                      90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416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0" i="0" u="none" strike="noStrike" dirty="0">
                          <a:latin typeface="+mj-lt"/>
                        </a:rPr>
                        <a:t>Afschrijvingen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nl-NL" sz="1800" b="0" i="0" u="none" strike="noStrike" dirty="0">
                          <a:latin typeface="+mj-lt"/>
                        </a:rPr>
                        <a:t> €              13.400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nl-NL" sz="1800" b="1" i="0" u="none" strike="noStrike" dirty="0">
                          <a:latin typeface="+mj-lt"/>
                        </a:rPr>
                        <a:t> €              13.400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nl-NL" sz="1800" b="0" i="0" u="none" strike="noStrike" dirty="0">
                          <a:latin typeface="+mj-lt"/>
                        </a:rPr>
                        <a:t> €              10.700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0" i="0" u="none" strike="noStrike" dirty="0">
                          <a:latin typeface="+mj-lt"/>
                        </a:rPr>
                        <a:t>Pastoraat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nl-NL" sz="1800" b="0" i="0" u="none" strike="noStrike" dirty="0">
                          <a:latin typeface="+mj-lt"/>
                        </a:rPr>
                        <a:t> €            212.300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nl-NL" sz="1800" b="1" i="0" u="none" strike="noStrike" dirty="0">
                          <a:latin typeface="+mj-lt"/>
                        </a:rPr>
                        <a:t> €            211.661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nl-NL" sz="1800" b="0" i="0" u="none" strike="noStrike" dirty="0">
                          <a:latin typeface="+mj-lt"/>
                        </a:rPr>
                        <a:t> €            205.880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0" i="0" u="none" strike="noStrike" dirty="0">
                          <a:latin typeface="+mj-lt"/>
                        </a:rPr>
                        <a:t>Kerkdiensten</a:t>
                      </a:r>
                      <a:r>
                        <a:rPr lang="nl-NL" sz="1600" b="0" i="0" u="none" strike="noStrike" baseline="0" dirty="0">
                          <a:latin typeface="+mj-lt"/>
                        </a:rPr>
                        <a:t> en overige activiteiten</a:t>
                      </a:r>
                      <a:endParaRPr lang="nl-NL" sz="1600" b="0" i="0" u="none" strike="noStrike" dirty="0"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nl-NL" sz="1800" b="0" i="0" u="none" strike="noStrike" dirty="0">
                          <a:latin typeface="+mj-lt"/>
                        </a:rPr>
                        <a:t> €              15.400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nl-NL" sz="1800" b="1" i="0" u="none" strike="noStrike" dirty="0">
                          <a:latin typeface="+mj-lt"/>
                        </a:rPr>
                        <a:t> €              14.614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nl-NL" sz="1800" b="0" i="0" u="none" strike="noStrike" dirty="0">
                          <a:latin typeface="+mj-lt"/>
                        </a:rPr>
                        <a:t> €              15.538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0" i="0" u="none" strike="noStrike" dirty="0">
                          <a:latin typeface="+mj-lt"/>
                        </a:rPr>
                        <a:t>Jeugdwerk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nl-NL" sz="1800" b="0" i="0" u="none" strike="noStrike" dirty="0">
                          <a:latin typeface="+mj-lt"/>
                        </a:rPr>
                        <a:t> €                5.000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nl-NL" sz="1800" b="1" i="0" u="none" strike="noStrike" dirty="0">
                          <a:latin typeface="+mj-lt"/>
                        </a:rPr>
                        <a:t> €              </a:t>
                      </a:r>
                      <a:r>
                        <a:rPr lang="nl-NL" sz="1800" b="1" i="0" u="none" strike="noStrike" baseline="0" dirty="0">
                          <a:latin typeface="+mj-lt"/>
                        </a:rPr>
                        <a:t>  3.971</a:t>
                      </a:r>
                      <a:endParaRPr lang="nl-NL" sz="1800" b="1" i="0" u="none" strike="noStrike" dirty="0"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nl-NL" sz="1800" b="0" i="0" u="none" strike="noStrike" dirty="0">
                          <a:latin typeface="+mj-lt"/>
                        </a:rPr>
                        <a:t> €                1.870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905798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0" i="0" u="none" strike="noStrike" dirty="0">
                          <a:latin typeface="+mj-lt"/>
                        </a:rPr>
                        <a:t>Verplichtingen / bijdragen</a:t>
                      </a:r>
                      <a:r>
                        <a:rPr lang="nl-NL" sz="1600" b="0" i="0" u="none" strike="noStrike" baseline="0" dirty="0">
                          <a:latin typeface="+mj-lt"/>
                        </a:rPr>
                        <a:t> andere organen</a:t>
                      </a:r>
                      <a:endParaRPr lang="nl-NL" sz="1600" b="0" i="0" u="none" strike="noStrike" dirty="0"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nl-NL" sz="1800" b="0" i="0" u="none" strike="noStrike" dirty="0">
                          <a:latin typeface="+mj-lt"/>
                        </a:rPr>
                        <a:t> €              20.000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nl-NL" sz="1800" b="1" i="0" u="none" strike="noStrike" dirty="0">
                          <a:latin typeface="+mj-lt"/>
                        </a:rPr>
                        <a:t> €              19.514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nl-NL" sz="1800" b="0" i="0" u="none" strike="noStrike" dirty="0">
                          <a:latin typeface="+mj-lt"/>
                        </a:rPr>
                        <a:t> €              19.707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6416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0" i="0" u="none" strike="noStrike" dirty="0">
                          <a:latin typeface="+mj-lt"/>
                        </a:rPr>
                        <a:t>Salarissen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nl-NL" sz="1800" b="0" i="0" u="none" strike="noStrike" dirty="0">
                          <a:latin typeface="+mj-lt"/>
                        </a:rPr>
                        <a:t> €              70.500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nl-NL" sz="1800" b="1" i="0" u="none" strike="noStrike" dirty="0">
                          <a:latin typeface="+mj-lt"/>
                        </a:rPr>
                        <a:t> €              74.012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nl-NL" sz="1800" b="0" i="0" u="none" strike="noStrike" dirty="0">
                          <a:latin typeface="+mj-lt"/>
                        </a:rPr>
                        <a:t> €              71.178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0" i="0" u="none" strike="noStrike" dirty="0">
                          <a:latin typeface="+mj-lt"/>
                        </a:rPr>
                        <a:t>Beheer en administratie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nl-NL" sz="1800" b="0" i="0" u="none" strike="noStrike" dirty="0">
                          <a:latin typeface="+mj-lt"/>
                        </a:rPr>
                        <a:t> €              15.500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nl-NL" sz="1800" b="1" i="0" u="none" strike="noStrike" dirty="0">
                          <a:latin typeface="+mj-lt"/>
                        </a:rPr>
                        <a:t> €              15.077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nl-NL" sz="1800" b="0" i="0" u="none" strike="noStrike" dirty="0">
                          <a:latin typeface="+mj-lt"/>
                        </a:rPr>
                        <a:t> €              14.081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0" i="0" u="none" strike="noStrike" dirty="0">
                          <a:latin typeface="+mj-lt"/>
                        </a:rPr>
                        <a:t>Rentelasten / bankkosten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nl-NL" sz="1800" b="0" i="0" u="none" strike="noStrike" dirty="0">
                          <a:latin typeface="+mj-lt"/>
                        </a:rPr>
                        <a:t> €               </a:t>
                      </a:r>
                      <a:r>
                        <a:rPr lang="nl-NL" sz="1800" b="0" i="0" u="none" strike="noStrike" baseline="0" dirty="0">
                          <a:latin typeface="+mj-lt"/>
                        </a:rPr>
                        <a:t> 3.300</a:t>
                      </a:r>
                      <a:endParaRPr lang="nl-NL" sz="1800" b="0" i="0" u="none" strike="noStrike" dirty="0"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nl-NL" sz="1800" b="1" i="0" u="none" strike="noStrike" dirty="0">
                          <a:latin typeface="+mj-lt"/>
                        </a:rPr>
                        <a:t> €                3.389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nl-NL" sz="1800" b="0" i="0" u="none" strike="noStrike" dirty="0">
                          <a:latin typeface="+mj-lt"/>
                        </a:rPr>
                        <a:t> €                6.107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b="1" i="0" u="none" strike="noStrike" dirty="0">
                          <a:latin typeface="+mj-lt"/>
                        </a:rPr>
                        <a:t>Totaal lasten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nl-NL" sz="1800" b="0" i="0" u="none" strike="noStrike" dirty="0">
                          <a:latin typeface="+mj-lt"/>
                        </a:rPr>
                        <a:t> €            373.750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nl-NL" sz="1800" b="1" i="0" u="none" strike="noStrike" dirty="0">
                          <a:latin typeface="+mj-lt"/>
                        </a:rPr>
                        <a:t> €            375.747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nl-NL" sz="1800" b="0" i="0" u="none" strike="noStrike" dirty="0">
                          <a:latin typeface="+mj-lt"/>
                        </a:rPr>
                        <a:t> €            360.578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6059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571500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nl-NL" dirty="0"/>
            </a:br>
            <a:r>
              <a:rPr lang="nl-NL" dirty="0"/>
              <a:t>Resultaat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335A-035A-47D4-8E35-95C4544DD0C7}" type="slidenum">
              <a:rPr lang="nl-NL" smtClean="0"/>
              <a:pPr/>
              <a:t>3</a:t>
            </a:fld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322427"/>
              </p:ext>
            </p:extLst>
          </p:nvPr>
        </p:nvGraphicFramePr>
        <p:xfrm>
          <a:off x="323528" y="1340768"/>
          <a:ext cx="8496943" cy="402218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74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98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8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4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3719">
                <a:tc>
                  <a:txBody>
                    <a:bodyPr/>
                    <a:lstStyle/>
                    <a:p>
                      <a:endParaRPr lang="nl-NL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u="none" strike="noStrike" dirty="0"/>
                        <a:t> Begroting </a:t>
                      </a:r>
                    </a:p>
                    <a:p>
                      <a:pPr algn="ctr" fontAlgn="b"/>
                      <a:r>
                        <a:rPr lang="nl-NL" sz="2000" b="1" u="none" strike="noStrike" dirty="0"/>
                        <a:t>2017</a:t>
                      </a:r>
                      <a:endParaRPr lang="nl-NL" sz="20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u="none" strike="noStrike" dirty="0"/>
                        <a:t> </a:t>
                      </a:r>
                      <a:r>
                        <a:rPr lang="nl-NL" sz="2000" b="1" u="none" strike="noStrike" dirty="0"/>
                        <a:t>Rekening</a:t>
                      </a:r>
                      <a:r>
                        <a:rPr lang="nl-NL" sz="2000" u="none" strike="noStrike" dirty="0"/>
                        <a:t> </a:t>
                      </a:r>
                    </a:p>
                    <a:p>
                      <a:pPr algn="ctr" fontAlgn="b"/>
                      <a:r>
                        <a:rPr lang="nl-NL" sz="2000" b="1" u="none" strike="noStrike" dirty="0"/>
                        <a:t>2017</a:t>
                      </a:r>
                      <a:endParaRPr lang="nl-NL" sz="20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/>
                        <a:t>Rekening </a:t>
                      </a:r>
                    </a:p>
                    <a:p>
                      <a:pPr algn="ctr" fontAlgn="b"/>
                      <a:r>
                        <a:rPr lang="nl-NL" sz="2000" b="1" u="none" strike="noStrike" dirty="0"/>
                        <a:t>2016</a:t>
                      </a:r>
                      <a:endParaRPr lang="nl-NL" sz="20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b="0" i="0" u="none" strike="noStrike" dirty="0">
                          <a:latin typeface="+mn-lt"/>
                        </a:rPr>
                        <a:t>Totaal</a:t>
                      </a:r>
                      <a:r>
                        <a:rPr lang="nl-NL" sz="1800" b="0" i="0" u="none" strike="noStrike" baseline="0" dirty="0">
                          <a:latin typeface="+mn-lt"/>
                        </a:rPr>
                        <a:t> inkomsten</a:t>
                      </a:r>
                      <a:endParaRPr lang="nl-NL" sz="18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nl-NL" sz="1800" b="0" u="none" strike="noStrike" dirty="0"/>
                        <a:t> €           366.500</a:t>
                      </a:r>
                      <a:endParaRPr lang="nl-NL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nl-NL" sz="1800" b="1" u="none" strike="noStrike" dirty="0"/>
                        <a:t> €           377.519</a:t>
                      </a:r>
                      <a:endParaRPr lang="nl-NL" sz="18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nl-NL" sz="1800" b="0" u="none" strike="noStrike" dirty="0"/>
                        <a:t> €           374.873</a:t>
                      </a:r>
                      <a:endParaRPr lang="nl-NL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b="0" i="0" u="none" strike="noStrike" dirty="0">
                          <a:latin typeface="+mn-lt"/>
                        </a:rPr>
                        <a:t>Totaal uitgaven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nl-NL" sz="1800" b="0" i="0" u="none" strike="noStrike" dirty="0">
                          <a:latin typeface="+mj-lt"/>
                        </a:rPr>
                        <a:t> €           373.750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nl-NL" sz="1800" b="1" i="0" u="none" strike="noStrike" dirty="0">
                          <a:latin typeface="+mj-lt"/>
                        </a:rPr>
                        <a:t> €           375.747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nl-NL" sz="1800" b="0" i="0" u="none" strike="noStrike" dirty="0">
                          <a:latin typeface="+mj-lt"/>
                        </a:rPr>
                        <a:t> €           360.578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265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b="0" i="0" u="none" strike="noStrike" dirty="0">
                          <a:latin typeface="+mn-lt"/>
                        </a:rPr>
                        <a:t>Saldo</a:t>
                      </a:r>
                      <a:r>
                        <a:rPr lang="nl-NL" sz="1800" b="0" i="0" u="none" strike="noStrike" baseline="0" dirty="0">
                          <a:latin typeface="+mn-lt"/>
                        </a:rPr>
                        <a:t> inkomsten - uitgaven</a:t>
                      </a:r>
                      <a:endParaRPr lang="nl-NL" sz="18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nl-NL" sz="1800" b="0" i="0" u="none" strike="noStrike" dirty="0">
                          <a:latin typeface="+mn-lt"/>
                        </a:rPr>
                        <a:t> €              </a:t>
                      </a:r>
                      <a:r>
                        <a:rPr lang="nl-NL" sz="18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-7.250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nl-NL" sz="1800" b="1" i="0" u="none" strike="noStrike" dirty="0">
                          <a:latin typeface="+mn-lt"/>
                        </a:rPr>
                        <a:t> €              </a:t>
                      </a:r>
                      <a:r>
                        <a:rPr lang="nl-NL" sz="18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nl-NL" sz="18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1.772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nl-NL" sz="1800" b="0" i="0" u="none" strike="noStrike" dirty="0">
                          <a:latin typeface="+mn-lt"/>
                        </a:rPr>
                        <a:t> €             </a:t>
                      </a:r>
                      <a:r>
                        <a:rPr lang="nl-NL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14.295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endParaRPr lang="nl-NL" sz="18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endParaRPr lang="nl-NL" sz="1800" b="1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endParaRPr lang="nl-NL" sz="18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b="0" i="0" u="none" strike="noStrike" dirty="0">
                          <a:latin typeface="+mn-lt"/>
                        </a:rPr>
                        <a:t>Overige inkomsten en uitgaven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nl-NL" sz="1800" b="0" i="0" u="none" strike="noStrike" dirty="0">
                          <a:latin typeface="+mn-lt"/>
                        </a:rPr>
                        <a:t> €               </a:t>
                      </a:r>
                      <a:r>
                        <a:rPr lang="nl-NL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4.000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nl-NL" sz="1800" b="1" i="0" u="none" strike="noStrike" dirty="0">
                          <a:latin typeface="+mn-lt"/>
                        </a:rPr>
                        <a:t> €               1.911</a:t>
                      </a:r>
                      <a:endParaRPr lang="nl-NL" sz="18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nl-NL" sz="1800" b="0" i="0" u="none" strike="noStrike" dirty="0">
                          <a:latin typeface="+mn-lt"/>
                        </a:rPr>
                        <a:t> €               5.303</a:t>
                      </a:r>
                      <a:endParaRPr lang="nl-NL" sz="18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b="1" i="0" u="none" strike="noStrike" dirty="0">
                          <a:latin typeface="+mn-lt"/>
                        </a:rPr>
                        <a:t>Resultaat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nl-NL" sz="1800" b="0" i="0" u="none" strike="noStrike" dirty="0">
                          <a:latin typeface="+mn-lt"/>
                        </a:rPr>
                        <a:t> €              </a:t>
                      </a:r>
                      <a:r>
                        <a:rPr lang="nl-NL" sz="18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-3.250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nl-NL" sz="1800" b="1" i="0" u="none" strike="noStrike" dirty="0">
                          <a:latin typeface="+mn-lt"/>
                        </a:rPr>
                        <a:t> €             </a:t>
                      </a:r>
                      <a:r>
                        <a:rPr lang="nl-NL" sz="1800" b="1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  3.683</a:t>
                      </a:r>
                      <a:endParaRPr lang="nl-NL" sz="18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nl-NL" sz="1800" b="0" i="0" u="none" strike="noStrike" dirty="0">
                          <a:latin typeface="+mn-lt"/>
                        </a:rPr>
                        <a:t> €             </a:t>
                      </a:r>
                      <a:r>
                        <a:rPr lang="nl-NL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19.598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6957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1382</TotalTime>
  <Words>273</Words>
  <Application>Microsoft Office PowerPoint</Application>
  <PresentationFormat>Diavoorstelling (4:3)</PresentationFormat>
  <Paragraphs>109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Office-thema</vt:lpstr>
      <vt:lpstr>Jaarrekening 2017 Inkomsten</vt:lpstr>
      <vt:lpstr> Uitgaven</vt:lpstr>
      <vt:lpstr> Resultaat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Communicatie Andreaskerk</dc:title>
  <dc:creator>MB Begeleiding</dc:creator>
  <cp:lastModifiedBy>Michelle Batterink</cp:lastModifiedBy>
  <cp:revision>118</cp:revision>
  <cp:lastPrinted>2018-03-12T13:21:02Z</cp:lastPrinted>
  <dcterms:created xsi:type="dcterms:W3CDTF">2014-10-29T20:19:41Z</dcterms:created>
  <dcterms:modified xsi:type="dcterms:W3CDTF">2018-04-20T11:56:02Z</dcterms:modified>
</cp:coreProperties>
</file>